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64" r:id="rId4"/>
    <p:sldId id="258" r:id="rId5"/>
    <p:sldId id="259" r:id="rId6"/>
    <p:sldId id="260" r:id="rId7"/>
    <p:sldId id="261" r:id="rId8"/>
    <p:sldId id="268" r:id="rId9"/>
    <p:sldId id="262" r:id="rId10"/>
    <p:sldId id="267" r:id="rId11"/>
    <p:sldId id="263" r:id="rId12"/>
    <p:sldId id="265" r:id="rId13"/>
    <p:sldId id="266" r:id="rId14"/>
    <p:sldId id="269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EDB9"/>
    <a:srgbClr val="BBE6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0" d="100"/>
          <a:sy n="60" d="100"/>
        </p:scale>
        <p:origin x="1056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434BA-0838-4348-99E7-65871C3B6077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54594-9CCC-441C-8D2C-ECDC8138CF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821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434BA-0838-4348-99E7-65871C3B6077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54594-9CCC-441C-8D2C-ECDC8138CF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0877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434BA-0838-4348-99E7-65871C3B6077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54594-9CCC-441C-8D2C-ECDC8138CF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6163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434BA-0838-4348-99E7-65871C3B6077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54594-9CCC-441C-8D2C-ECDC8138CF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541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434BA-0838-4348-99E7-65871C3B6077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54594-9CCC-441C-8D2C-ECDC8138CF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1681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434BA-0838-4348-99E7-65871C3B6077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54594-9CCC-441C-8D2C-ECDC8138CF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2976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434BA-0838-4348-99E7-65871C3B6077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54594-9CCC-441C-8D2C-ECDC8138CF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0610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434BA-0838-4348-99E7-65871C3B6077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54594-9CCC-441C-8D2C-ECDC8138CF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8512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434BA-0838-4348-99E7-65871C3B6077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54594-9CCC-441C-8D2C-ECDC8138CF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6308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434BA-0838-4348-99E7-65871C3B6077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54594-9CCC-441C-8D2C-ECDC8138CF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6056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434BA-0838-4348-99E7-65871C3B6077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54594-9CCC-441C-8D2C-ECDC8138CF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7112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ED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9434BA-0838-4348-99E7-65871C3B6077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554594-9CCC-441C-8D2C-ECDC8138CF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5638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5114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3003989" y="1980308"/>
            <a:ext cx="6184021" cy="646986"/>
          </a:xfrm>
          <a:prstGeom prst="roundRect">
            <a:avLst/>
          </a:prstGeom>
          <a:solidFill>
            <a:srgbClr val="BBE691"/>
          </a:solidFill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Весна идёт, весне - дорогу!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304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3003989" y="1966861"/>
            <a:ext cx="6184021" cy="1430179"/>
          </a:xfrm>
          <a:prstGeom prst="roundRect">
            <a:avLst/>
          </a:prstGeom>
          <a:solidFill>
            <a:srgbClr val="BBE691"/>
          </a:solidFill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не по под про при от</a:t>
            </a:r>
          </a:p>
          <a:p>
            <a:pPr algn="ctr"/>
            <a:endParaRPr lang="ru-R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ал </a:t>
            </a:r>
            <a:r>
              <a:rPr lang="ru-RU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ек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ок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як </a:t>
            </a:r>
            <a:r>
              <a:rPr lang="ru-RU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ик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ник </a:t>
            </a:r>
            <a:r>
              <a:rPr lang="ru-RU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ск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онок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еньк</a:t>
            </a:r>
            <a:endParaRPr lang="ru-RU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12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17793" y="1590139"/>
            <a:ext cx="808616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Цель урока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: узнать какими способами образуются существительные, научиться образовывать новые существительные.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8852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24173" y="2288990"/>
            <a:ext cx="22182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экскурсовод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147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83771"/>
            <a:ext cx="12192001" cy="813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98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138129" cy="687703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138129" y="678554"/>
            <a:ext cx="69423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Картина Иван Константинович Айвазовский «Прибой»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537277" y="3176908"/>
            <a:ext cx="554324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Прибой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81581" y="3176908"/>
            <a:ext cx="28546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(Приставочный)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61224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0971202"/>
              </p:ext>
            </p:extLst>
          </p:nvPr>
        </p:nvGraphicFramePr>
        <p:xfrm>
          <a:off x="1963760" y="1524884"/>
          <a:ext cx="8128000" cy="238249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49116867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874441324"/>
                    </a:ext>
                  </a:extLst>
                </a:gridCol>
              </a:tblGrid>
              <a:tr h="672406">
                <a:tc gridSpan="2"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Приставки</a:t>
                      </a:r>
                      <a:r>
                        <a:rPr lang="ru-RU" sz="2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515921"/>
                  </a:ext>
                </a:extLst>
              </a:tr>
              <a:tr h="1710091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о,</a:t>
                      </a:r>
                      <a:r>
                        <a:rPr lang="ru-RU" sz="2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об, от, ото, до, под, подо, про, в, во, вы, над, на, рас, раз, за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из, </a:t>
                      </a:r>
                      <a:r>
                        <a:rPr lang="ru-RU" sz="2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</a:t>
                      </a:r>
                      <a:r>
                        <a:rPr lang="ru-RU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с, при, пре, </a:t>
                      </a:r>
                    </a:p>
                    <a:p>
                      <a:pPr algn="ctr"/>
                      <a:r>
                        <a:rPr lang="ru-RU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без, бес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2717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1686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7298"/>
            <a:ext cx="8775510" cy="529821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679976" y="687298"/>
            <a:ext cx="36166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артина Ивана Ивановича Шишкина </a:t>
            </a:r>
          </a:p>
          <a:p>
            <a:pPr algn="ctr"/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«Дубовый лесок в серый день» 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880979" y="3074795"/>
            <a:ext cx="19948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Лесок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664053" y="3598015"/>
            <a:ext cx="352794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(Суффиксальный)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04720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55" t="13831" r="42475" b="4777"/>
          <a:stretch/>
        </p:blipFill>
        <p:spPr>
          <a:xfrm>
            <a:off x="4067031" y="395785"/>
            <a:ext cx="4080681" cy="6227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603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603966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177171" y="569373"/>
            <a:ext cx="540977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артина Данте Габриэля Россетти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«Подснежники».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738281" y="3176908"/>
            <a:ext cx="43422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Подснежники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910259" y="3700128"/>
            <a:ext cx="59436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(Приставочно-суффиксальный)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94855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902073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283055" y="460191"/>
            <a:ext cx="66032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артина Александра Левченко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«Водопой».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738281" y="2617350"/>
            <a:ext cx="43422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Водопой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612895" y="3140570"/>
            <a:ext cx="59436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(сложение двух корней соединительной гласной (о-е))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173802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071" y="0"/>
            <a:ext cx="9185308" cy="6880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84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9684"/>
            <a:ext cx="9239535" cy="509329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351011" y="2733111"/>
            <a:ext cx="28409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Ковер-самолет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179271" y="3256331"/>
            <a:ext cx="30127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(сложение целых слов без соединительных гласных)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260351" y="840285"/>
            <a:ext cx="29316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артина Виктора Васнецова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«Ковер-самолет».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50725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6562835"/>
              </p:ext>
            </p:extLst>
          </p:nvPr>
        </p:nvGraphicFramePr>
        <p:xfrm>
          <a:off x="657299" y="923679"/>
          <a:ext cx="10997889" cy="335248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034434">
                  <a:extLst>
                    <a:ext uri="{9D8B030D-6E8A-4147-A177-3AD203B41FA5}">
                      <a16:colId xmlns:a16="http://schemas.microsoft.com/office/drawing/2014/main" val="3271198538"/>
                    </a:ext>
                  </a:extLst>
                </a:gridCol>
                <a:gridCol w="2289768">
                  <a:extLst>
                    <a:ext uri="{9D8B030D-6E8A-4147-A177-3AD203B41FA5}">
                      <a16:colId xmlns:a16="http://schemas.microsoft.com/office/drawing/2014/main" val="2959181838"/>
                    </a:ext>
                  </a:extLst>
                </a:gridCol>
                <a:gridCol w="2280502">
                  <a:extLst>
                    <a:ext uri="{9D8B030D-6E8A-4147-A177-3AD203B41FA5}">
                      <a16:colId xmlns:a16="http://schemas.microsoft.com/office/drawing/2014/main" val="4024209367"/>
                    </a:ext>
                  </a:extLst>
                </a:gridCol>
                <a:gridCol w="2177545">
                  <a:extLst>
                    <a:ext uri="{9D8B030D-6E8A-4147-A177-3AD203B41FA5}">
                      <a16:colId xmlns:a16="http://schemas.microsoft.com/office/drawing/2014/main" val="3379053462"/>
                    </a:ext>
                  </a:extLst>
                </a:gridCol>
                <a:gridCol w="2215640">
                  <a:extLst>
                    <a:ext uri="{9D8B030D-6E8A-4147-A177-3AD203B41FA5}">
                      <a16:colId xmlns:a16="http://schemas.microsoft.com/office/drawing/2014/main" val="1827522237"/>
                    </a:ext>
                  </a:extLst>
                </a:gridCol>
              </a:tblGrid>
              <a:tr h="16284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Приставочный.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Суффиксальный.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Приставочно-суффиксальный.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Сложением двух корней с соединительной гласной (о-е).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Сложение целых слов без соединительных гласных.</a:t>
                      </a:r>
                      <a:endParaRPr lang="ru-RU" sz="20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1616616"/>
                  </a:ext>
                </a:extLst>
              </a:tr>
              <a:tr h="3889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2421293"/>
                  </a:ext>
                </a:extLst>
              </a:tr>
              <a:tr h="3889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8633489"/>
                  </a:ext>
                </a:extLst>
              </a:tr>
              <a:tr h="3889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8123051"/>
                  </a:ext>
                </a:extLst>
              </a:tr>
              <a:tr h="5571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20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20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20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2508130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57299" y="2515828"/>
            <a:ext cx="2032113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еудача</a:t>
            </a:r>
          </a:p>
          <a:p>
            <a:pPr algn="ctr">
              <a:spcAft>
                <a:spcPts val="600"/>
              </a:spcAft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евезение</a:t>
            </a:r>
          </a:p>
          <a:p>
            <a:pPr algn="ctr">
              <a:spcAft>
                <a:spcPts val="1200"/>
              </a:spcAft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еуважение 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37327" y="2515827"/>
            <a:ext cx="2032113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грибок</a:t>
            </a:r>
          </a:p>
          <a:p>
            <a:pPr algn="ctr">
              <a:spcAft>
                <a:spcPts val="600"/>
              </a:spcAft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лесок</a:t>
            </a:r>
          </a:p>
          <a:p>
            <a:pPr algn="ctr">
              <a:spcAft>
                <a:spcPts val="1200"/>
              </a:spcAft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гномик 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66229" y="2519197"/>
            <a:ext cx="2032113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подстаканник</a:t>
            </a:r>
          </a:p>
          <a:p>
            <a:pPr algn="ctr">
              <a:spcAft>
                <a:spcPts val="600"/>
              </a:spcAft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подоконник</a:t>
            </a:r>
          </a:p>
          <a:p>
            <a:pPr algn="ctr">
              <a:spcAft>
                <a:spcPts val="1200"/>
              </a:spcAft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подлокотник 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42189" y="2515827"/>
            <a:ext cx="2032113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звездопад</a:t>
            </a:r>
          </a:p>
          <a:p>
            <a:pPr algn="ctr">
              <a:spcAft>
                <a:spcPts val="600"/>
              </a:spcAft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кашевар</a:t>
            </a:r>
          </a:p>
          <a:p>
            <a:pPr algn="ctr">
              <a:spcAft>
                <a:spcPts val="1200"/>
              </a:spcAft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землемер 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74302" y="2515827"/>
            <a:ext cx="2354843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Кафе-мороженное</a:t>
            </a:r>
          </a:p>
          <a:p>
            <a:pPr algn="ctr">
              <a:spcAft>
                <a:spcPts val="600"/>
              </a:spcAft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Ковер-самолет</a:t>
            </a:r>
          </a:p>
          <a:p>
            <a:pPr algn="ctr">
              <a:spcAft>
                <a:spcPts val="1200"/>
              </a:spcAft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Премьер-министр 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0" name="Группа 19"/>
          <p:cNvGrpSpPr/>
          <p:nvPr/>
        </p:nvGrpSpPr>
        <p:grpSpPr>
          <a:xfrm>
            <a:off x="1174693" y="3903673"/>
            <a:ext cx="997324" cy="231141"/>
            <a:chOff x="2135841" y="5123329"/>
            <a:chExt cx="2637866" cy="619129"/>
          </a:xfrm>
        </p:grpSpPr>
        <p:pic>
          <p:nvPicPr>
            <p:cNvPr id="18" name="Рисунок 17"/>
            <p:cNvPicPr>
              <a:picLocks noChangeAspect="1"/>
            </p:cNvPicPr>
            <p:nvPr/>
          </p:nvPicPr>
          <p:blipFill rotWithShape="1">
            <a:blip r:embed="rId2"/>
            <a:srcRect t="42941" r="63490" b="41765"/>
            <a:stretch/>
          </p:blipFill>
          <p:spPr>
            <a:xfrm>
              <a:off x="2135841" y="5123329"/>
              <a:ext cx="1467971" cy="614940"/>
            </a:xfrm>
            <a:prstGeom prst="rect">
              <a:avLst/>
            </a:prstGeom>
          </p:spPr>
        </p:pic>
        <p:pic>
          <p:nvPicPr>
            <p:cNvPr id="19" name="Рисунок 18"/>
            <p:cNvPicPr>
              <a:picLocks noChangeAspect="1"/>
            </p:cNvPicPr>
            <p:nvPr/>
          </p:nvPicPr>
          <p:blipFill rotWithShape="1">
            <a:blip r:embed="rId2"/>
            <a:srcRect t="26235" r="64431" b="54941"/>
            <a:stretch/>
          </p:blipFill>
          <p:spPr>
            <a:xfrm>
              <a:off x="3603813" y="5123330"/>
              <a:ext cx="1169894" cy="619128"/>
            </a:xfrm>
            <a:prstGeom prst="rect">
              <a:avLst/>
            </a:prstGeom>
          </p:spPr>
        </p:pic>
      </p:grpSp>
      <p:grpSp>
        <p:nvGrpSpPr>
          <p:cNvPr id="23" name="Группа 22"/>
          <p:cNvGrpSpPr/>
          <p:nvPr/>
        </p:nvGrpSpPr>
        <p:grpSpPr>
          <a:xfrm>
            <a:off x="3448680" y="3903673"/>
            <a:ext cx="814038" cy="229577"/>
            <a:chOff x="3853382" y="5119100"/>
            <a:chExt cx="701830" cy="231141"/>
          </a:xfrm>
        </p:grpSpPr>
        <p:pic>
          <p:nvPicPr>
            <p:cNvPr id="21" name="Рисунок 20"/>
            <p:cNvPicPr>
              <a:picLocks noChangeAspect="1"/>
            </p:cNvPicPr>
            <p:nvPr/>
          </p:nvPicPr>
          <p:blipFill rotWithShape="1">
            <a:blip r:embed="rId2"/>
            <a:srcRect t="58471" r="65843" b="25764"/>
            <a:stretch/>
          </p:blipFill>
          <p:spPr>
            <a:xfrm>
              <a:off x="4295695" y="5119100"/>
              <a:ext cx="259517" cy="231141"/>
            </a:xfrm>
            <a:prstGeom prst="rect">
              <a:avLst/>
            </a:prstGeom>
          </p:spPr>
        </p:pic>
        <p:pic>
          <p:nvPicPr>
            <p:cNvPr id="22" name="Рисунок 21"/>
            <p:cNvPicPr>
              <a:picLocks noChangeAspect="1"/>
            </p:cNvPicPr>
            <p:nvPr/>
          </p:nvPicPr>
          <p:blipFill rotWithShape="1">
            <a:blip r:embed="rId2"/>
            <a:srcRect t="26235" r="64431" b="54941"/>
            <a:stretch/>
          </p:blipFill>
          <p:spPr>
            <a:xfrm>
              <a:off x="3853382" y="5119100"/>
              <a:ext cx="442313" cy="231141"/>
            </a:xfrm>
            <a:prstGeom prst="rect">
              <a:avLst/>
            </a:prstGeom>
          </p:spPr>
        </p:pic>
      </p:grpSp>
      <p:grpSp>
        <p:nvGrpSpPr>
          <p:cNvPr id="28" name="Группа 27"/>
          <p:cNvGrpSpPr/>
          <p:nvPr/>
        </p:nvGrpSpPr>
        <p:grpSpPr>
          <a:xfrm>
            <a:off x="5433119" y="3902109"/>
            <a:ext cx="1298332" cy="231141"/>
            <a:chOff x="3705195" y="5354470"/>
            <a:chExt cx="1298332" cy="231141"/>
          </a:xfrm>
        </p:grpSpPr>
        <p:grpSp>
          <p:nvGrpSpPr>
            <p:cNvPr id="24" name="Группа 23"/>
            <p:cNvGrpSpPr/>
            <p:nvPr/>
          </p:nvGrpSpPr>
          <p:grpSpPr>
            <a:xfrm>
              <a:off x="3705195" y="5354470"/>
              <a:ext cx="997324" cy="231141"/>
              <a:chOff x="2135841" y="5123329"/>
              <a:chExt cx="2637866" cy="619129"/>
            </a:xfrm>
          </p:grpSpPr>
          <p:pic>
            <p:nvPicPr>
              <p:cNvPr id="25" name="Рисунок 24"/>
              <p:cNvPicPr>
                <a:picLocks noChangeAspect="1"/>
              </p:cNvPicPr>
              <p:nvPr/>
            </p:nvPicPr>
            <p:blipFill rotWithShape="1">
              <a:blip r:embed="rId2"/>
              <a:srcRect t="42941" r="63490" b="41765"/>
              <a:stretch/>
            </p:blipFill>
            <p:spPr>
              <a:xfrm>
                <a:off x="2135841" y="5123329"/>
                <a:ext cx="1467971" cy="614940"/>
              </a:xfrm>
              <a:prstGeom prst="rect">
                <a:avLst/>
              </a:prstGeom>
            </p:spPr>
          </p:pic>
          <p:pic>
            <p:nvPicPr>
              <p:cNvPr id="26" name="Рисунок 25"/>
              <p:cNvPicPr>
                <a:picLocks noChangeAspect="1"/>
              </p:cNvPicPr>
              <p:nvPr/>
            </p:nvPicPr>
            <p:blipFill rotWithShape="1">
              <a:blip r:embed="rId2"/>
              <a:srcRect t="26235" r="64431" b="54941"/>
              <a:stretch/>
            </p:blipFill>
            <p:spPr>
              <a:xfrm>
                <a:off x="3603813" y="5123330"/>
                <a:ext cx="1169894" cy="619128"/>
              </a:xfrm>
              <a:prstGeom prst="rect">
                <a:avLst/>
              </a:prstGeom>
            </p:spPr>
          </p:pic>
        </p:grpSp>
        <p:pic>
          <p:nvPicPr>
            <p:cNvPr id="27" name="Рисунок 26"/>
            <p:cNvPicPr>
              <a:picLocks noChangeAspect="1"/>
            </p:cNvPicPr>
            <p:nvPr/>
          </p:nvPicPr>
          <p:blipFill rotWithShape="1">
            <a:blip r:embed="rId2"/>
            <a:srcRect t="58471" r="65843" b="25764"/>
            <a:stretch/>
          </p:blipFill>
          <p:spPr>
            <a:xfrm>
              <a:off x="4702519" y="5354470"/>
              <a:ext cx="301008" cy="229577"/>
            </a:xfrm>
            <a:prstGeom prst="rect">
              <a:avLst/>
            </a:prstGeom>
          </p:spPr>
        </p:pic>
      </p:grpSp>
      <p:grpSp>
        <p:nvGrpSpPr>
          <p:cNvPr id="32" name="Группа 31"/>
          <p:cNvGrpSpPr/>
          <p:nvPr/>
        </p:nvGrpSpPr>
        <p:grpSpPr>
          <a:xfrm>
            <a:off x="7719376" y="3832231"/>
            <a:ext cx="1277737" cy="369332"/>
            <a:chOff x="3519397" y="5065211"/>
            <a:chExt cx="1277737" cy="369332"/>
          </a:xfrm>
        </p:grpSpPr>
        <p:sp>
          <p:nvSpPr>
            <p:cNvPr id="31" name="TextBox 30"/>
            <p:cNvSpPr txBox="1"/>
            <p:nvPr/>
          </p:nvSpPr>
          <p:spPr>
            <a:xfrm>
              <a:off x="3853383" y="5065211"/>
              <a:ext cx="639155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/>
                <a:t>о-е</a:t>
              </a:r>
              <a:endParaRPr lang="ru-RU" dirty="0"/>
            </a:p>
          </p:txBody>
        </p:sp>
        <p:pic>
          <p:nvPicPr>
            <p:cNvPr id="29" name="Рисунок 28"/>
            <p:cNvPicPr>
              <a:picLocks noChangeAspect="1"/>
            </p:cNvPicPr>
            <p:nvPr/>
          </p:nvPicPr>
          <p:blipFill rotWithShape="1">
            <a:blip r:embed="rId2"/>
            <a:srcRect t="26235" r="64431" b="54941"/>
            <a:stretch/>
          </p:blipFill>
          <p:spPr>
            <a:xfrm>
              <a:off x="3519397" y="5134307"/>
              <a:ext cx="442313" cy="231141"/>
            </a:xfrm>
            <a:prstGeom prst="rect">
              <a:avLst/>
            </a:prstGeom>
          </p:spPr>
        </p:pic>
        <p:pic>
          <p:nvPicPr>
            <p:cNvPr id="30" name="Рисунок 29"/>
            <p:cNvPicPr>
              <a:picLocks noChangeAspect="1"/>
            </p:cNvPicPr>
            <p:nvPr/>
          </p:nvPicPr>
          <p:blipFill rotWithShape="1">
            <a:blip r:embed="rId2"/>
            <a:srcRect t="26235" r="64431" b="54941"/>
            <a:stretch/>
          </p:blipFill>
          <p:spPr>
            <a:xfrm>
              <a:off x="4354821" y="5134307"/>
              <a:ext cx="442313" cy="231141"/>
            </a:xfrm>
            <a:prstGeom prst="rect">
              <a:avLst/>
            </a:prstGeom>
          </p:spPr>
        </p:pic>
      </p:grpSp>
      <p:grpSp>
        <p:nvGrpSpPr>
          <p:cNvPr id="37" name="Группа 36"/>
          <p:cNvGrpSpPr/>
          <p:nvPr/>
        </p:nvGrpSpPr>
        <p:grpSpPr>
          <a:xfrm>
            <a:off x="9691545" y="3806855"/>
            <a:ext cx="1540573" cy="352218"/>
            <a:chOff x="3705195" y="5150224"/>
            <a:chExt cx="1740648" cy="430305"/>
          </a:xfrm>
        </p:grpSpPr>
        <p:sp>
          <p:nvSpPr>
            <p:cNvPr id="33" name="Овал 32"/>
            <p:cNvSpPr/>
            <p:nvPr/>
          </p:nvSpPr>
          <p:spPr>
            <a:xfrm>
              <a:off x="3705195" y="5150224"/>
              <a:ext cx="759229" cy="43030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/>
            <p:cNvSpPr/>
            <p:nvPr/>
          </p:nvSpPr>
          <p:spPr>
            <a:xfrm>
              <a:off x="4686614" y="5150224"/>
              <a:ext cx="759229" cy="43030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36" name="Прямая соединительная линия 35"/>
            <p:cNvCxnSpPr/>
            <p:nvPr/>
          </p:nvCxnSpPr>
          <p:spPr>
            <a:xfrm>
              <a:off x="4512833" y="5365376"/>
              <a:ext cx="10757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68334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188</Words>
  <Application>Microsoft Office PowerPoint</Application>
  <PresentationFormat>Широкоэкранный</PresentationFormat>
  <Paragraphs>67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SimSun</vt:lpstr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Lenovo</cp:lastModifiedBy>
  <cp:revision>9</cp:revision>
  <dcterms:created xsi:type="dcterms:W3CDTF">2025-03-12T19:01:27Z</dcterms:created>
  <dcterms:modified xsi:type="dcterms:W3CDTF">2025-03-13T21:53:19Z</dcterms:modified>
</cp:coreProperties>
</file>